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310" r:id="rId4"/>
    <p:sldId id="348" r:id="rId5"/>
    <p:sldId id="349" r:id="rId6"/>
    <p:sldId id="350" r:id="rId7"/>
    <p:sldId id="351" r:id="rId8"/>
    <p:sldId id="352" r:id="rId9"/>
    <p:sldId id="265" r:id="rId10"/>
    <p:sldId id="353" r:id="rId11"/>
    <p:sldId id="267" r:id="rId12"/>
    <p:sldId id="354" r:id="rId13"/>
    <p:sldId id="355" r:id="rId14"/>
    <p:sldId id="356" r:id="rId15"/>
    <p:sldId id="294" r:id="rId16"/>
    <p:sldId id="29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DCA"/>
    <a:srgbClr val="D4CBCF"/>
    <a:srgbClr val="D7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6" autoAdjust="0"/>
    <p:restoredTop sz="95363" autoAdjust="0"/>
  </p:normalViewPr>
  <p:slideViewPr>
    <p:cSldViewPr snapToObjects="1" showGuides="1">
      <p:cViewPr varScale="1">
        <p:scale>
          <a:sx n="110" d="100"/>
          <a:sy n="110" d="100"/>
        </p:scale>
        <p:origin x="10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4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00" y="0"/>
            <a:ext cx="5112000" cy="24236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486719"/>
            <a:ext cx="8906207" cy="2687915"/>
          </a:xfrm>
        </p:spPr>
        <p:txBody>
          <a:bodyPr anchor="b"/>
          <a:lstStyle>
            <a:lvl1pPr algn="l">
              <a:lnSpc>
                <a:spcPct val="11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468" y="6143898"/>
            <a:ext cx="6552000" cy="230832"/>
          </a:xfrm>
        </p:spPr>
        <p:txBody>
          <a:bodyPr/>
          <a:lstStyle>
            <a:lvl1pPr>
              <a:defRPr sz="15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752986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290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4"/>
          <a:stretch/>
        </p:blipFill>
        <p:spPr>
          <a:xfrm>
            <a:off x="0" y="0"/>
            <a:ext cx="3191000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96330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23992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4FC5CD-60E5-49E3-93AA-20053139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666" r="48755" b="-348"/>
          <a:stretch/>
        </p:blipFill>
        <p:spPr>
          <a:xfrm>
            <a:off x="404614" y="0"/>
            <a:ext cx="2855047" cy="6858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79FC7-554A-4737-90AC-9D03F680E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7406"/>
          <a:stretch/>
        </p:blipFill>
        <p:spPr>
          <a:xfrm>
            <a:off x="0" y="0"/>
            <a:ext cx="40461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E9054-C6F7-47FF-8B27-B33339F3A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0747"/>
          <a:stretch/>
        </p:blipFill>
        <p:spPr>
          <a:xfrm>
            <a:off x="-350314" y="6429377"/>
            <a:ext cx="3609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4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3815484-86BF-4B48-9351-69CF8CB3C508}"/>
              </a:ext>
            </a:extLst>
          </p:cNvPr>
          <p:cNvGrpSpPr/>
          <p:nvPr userDrawn="1"/>
        </p:nvGrpSpPr>
        <p:grpSpPr>
          <a:xfrm>
            <a:off x="2962" y="0"/>
            <a:ext cx="6067765" cy="6858002"/>
            <a:chOff x="2962" y="0"/>
            <a:chExt cx="6067765" cy="685800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74FC5CD-60E5-49E3-93AA-20053139D5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666" r="48755" b="-348"/>
            <a:stretch/>
          </p:blipFill>
          <p:spPr>
            <a:xfrm>
              <a:off x="3215680" y="0"/>
              <a:ext cx="2855047" cy="685800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A79FC7-554A-4737-90AC-9D03F680E8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62" y="0"/>
              <a:ext cx="3212718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1E9054-C6F7-47FF-8B27-B33339F3A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460752" y="6429377"/>
              <a:ext cx="36099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74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68008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113026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52885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6CE594-B0DA-4537-9C5C-625C53DF9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78" t="34145" r="33424" b="1593"/>
          <a:stretch/>
        </p:blipFill>
        <p:spPr>
          <a:xfrm>
            <a:off x="0" y="-53278"/>
            <a:ext cx="3366779" cy="6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D5D4BD-FB1A-4579-9912-E6C4342FEBA1}"/>
              </a:ext>
            </a:extLst>
          </p:cNvPr>
          <p:cNvGrpSpPr/>
          <p:nvPr userDrawn="1"/>
        </p:nvGrpSpPr>
        <p:grpSpPr>
          <a:xfrm>
            <a:off x="0" y="-53278"/>
            <a:ext cx="6033829" cy="6911278"/>
            <a:chOff x="0" y="-53278"/>
            <a:chExt cx="6033829" cy="691127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CE594-B0DA-4537-9C5C-625C53DF96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34145" r="33424" b="1593"/>
            <a:stretch/>
          </p:blipFill>
          <p:spPr>
            <a:xfrm>
              <a:off x="973890" y="-53278"/>
              <a:ext cx="5059939" cy="69112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9BD073C-72A6-48F3-B708-5323E3128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-53278"/>
              <a:ext cx="982439" cy="691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4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947E97-F9D7-4BBE-A1A6-3757535BA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645" t="38840" r="19444"/>
          <a:stretch/>
        </p:blipFill>
        <p:spPr>
          <a:xfrm>
            <a:off x="2754" y="0"/>
            <a:ext cx="3572966" cy="688538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132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5F39F7-23EA-4534-9CAA-8CA0B5D38557}"/>
              </a:ext>
            </a:extLst>
          </p:cNvPr>
          <p:cNvGrpSpPr/>
          <p:nvPr userDrawn="1"/>
        </p:nvGrpSpPr>
        <p:grpSpPr>
          <a:xfrm>
            <a:off x="0" y="0"/>
            <a:ext cx="6890842" cy="6885384"/>
            <a:chOff x="0" y="0"/>
            <a:chExt cx="6890842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5195900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947E97-F9D7-4BBE-A1A6-3757535BA2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931" t="38840" r="19444"/>
            <a:stretch/>
          </p:blipFill>
          <p:spPr>
            <a:xfrm>
              <a:off x="0" y="0"/>
              <a:ext cx="6096000" cy="6885384"/>
            </a:xfrm>
            <a:prstGeom prst="rect">
              <a:avLst/>
            </a:prstGeom>
          </p:spPr>
        </p:pic>
      </p:grp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229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717321-02DB-4C17-96D5-A6612A439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-10197"/>
            <a:ext cx="3631257" cy="6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231904" y="908720"/>
            <a:ext cx="3317181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B175C-9AED-4D63-BDC4-2B90B727C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515" b="-1"/>
          <a:stretch/>
        </p:blipFill>
        <p:spPr>
          <a:xfrm>
            <a:off x="1116125" y="-1"/>
            <a:ext cx="4979875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DE738-3085-4659-AA4D-02747B87BFFD}"/>
              </a:ext>
            </a:extLst>
          </p:cNvPr>
          <p:cNvSpPr/>
          <p:nvPr userDrawn="1"/>
        </p:nvSpPr>
        <p:spPr>
          <a:xfrm>
            <a:off x="0" y="-1"/>
            <a:ext cx="1116125" cy="6858001"/>
          </a:xfrm>
          <a:prstGeom prst="rect">
            <a:avLst/>
          </a:prstGeom>
          <a:solidFill>
            <a:srgbClr val="D2CD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7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DB797-088F-477D-B36D-C5F606806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8419B-77FE-4A52-8C9E-62A3AC764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5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B9DF48-6CAB-420C-943C-853F236BF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1FF44-590E-48E8-B72B-3B7702F51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35" r="5841"/>
          <a:stretch/>
        </p:blipFill>
        <p:spPr>
          <a:xfrm rot="10800000">
            <a:off x="-244678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9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4CAB7-6A2F-458F-BABA-5F2A0FDE1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8792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6B112-E169-41C3-AFC6-EF452F981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4909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B462B2-E00A-41D2-B20E-45336FA44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8" y="0"/>
            <a:ext cx="374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5FA26A-9843-4642-9866-9C820953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4" r="17963"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AE133-DDD8-4EC7-AD05-3C8437EEE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67608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041018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7FE86-DAFD-4E8A-9A44-16139559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9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DF404-E1F6-4F3E-A763-4FC944EDB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9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79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6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bg>
      <p:bgPr>
        <a:solidFill>
          <a:srgbClr val="D7D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56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338A843-6179-4B37-9224-2F536E5EC28D}"/>
              </a:ext>
            </a:extLst>
          </p:cNvPr>
          <p:cNvGrpSpPr/>
          <p:nvPr userDrawn="1"/>
        </p:nvGrpSpPr>
        <p:grpSpPr>
          <a:xfrm>
            <a:off x="0" y="-910"/>
            <a:ext cx="12219053" cy="6858910"/>
            <a:chOff x="0" y="-910"/>
            <a:chExt cx="12219053" cy="6858910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E1190D0-DB25-44AD-9CC8-9F0F04897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192" b="20998"/>
            <a:stretch/>
          </p:blipFill>
          <p:spPr>
            <a:xfrm>
              <a:off x="0" y="-1"/>
              <a:ext cx="7250695" cy="6858001"/>
            </a:xfrm>
            <a:prstGeom prst="rect">
              <a:avLst/>
            </a:prstGeom>
            <a:grp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505CDD-C233-4B6D-A207-536B41577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221713" y="-910"/>
              <a:ext cx="2710557" cy="6858000"/>
            </a:xfrm>
            <a:prstGeom prst="rect">
              <a:avLst/>
            </a:prstGeom>
            <a:grpFill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DB1E4E3-9EE4-4E54-A4F1-59E07D821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08496" y="0"/>
              <a:ext cx="2710557" cy="6858000"/>
            </a:xfrm>
            <a:prstGeom prst="rect">
              <a:avLst/>
            </a:prstGeom>
            <a:grpFill/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1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A599B6-5BC2-4423-932C-6A6F09893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082" b="1607"/>
          <a:stretch/>
        </p:blipFill>
        <p:spPr>
          <a:xfrm>
            <a:off x="4660795" y="0"/>
            <a:ext cx="7535728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707E3-8644-4172-AE14-35B2F16AD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79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2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357502-B8FA-4EA2-AF88-4862AB35B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127"/>
          <a:stretch/>
        </p:blipFill>
        <p:spPr>
          <a:xfrm>
            <a:off x="4944981" y="0"/>
            <a:ext cx="724701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0F93DD-5A71-4A85-BCF0-942D10CB6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1909" y="1"/>
            <a:ext cx="1316238" cy="688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73AB6D9-AE6D-4783-84A7-51C8BF58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48148" y="1"/>
            <a:ext cx="1396834" cy="68853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0A327F-9231-45FB-8541-57ABCE496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671" y="1"/>
            <a:ext cx="1316238" cy="68853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BC8CA8-AAA7-435A-A491-FE19350B6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74" y="1"/>
            <a:ext cx="937281" cy="688538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0DF836-FD36-4333-ADF7-3A9798D1EE19}"/>
              </a:ext>
            </a:extLst>
          </p:cNvPr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CEE2558-E3BE-48F8-BE55-D4C56892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5935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7E36B-BB2C-004C-B1AB-A85BBE0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1" name="object 5"/>
          <p:cNvSpPr>
            <a:spLocks noChangeAspect="1"/>
          </p:cNvSpPr>
          <p:nvPr userDrawn="1"/>
        </p:nvSpPr>
        <p:spPr>
          <a:xfrm>
            <a:off x="0" y="0"/>
            <a:ext cx="6095572" cy="68853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444"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3504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070705-B11F-AD4F-8A63-73EA8F004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176830"/>
            <a:ext cx="10189207" cy="1343958"/>
          </a:xfrm>
        </p:spPr>
        <p:txBody>
          <a:bodyPr anchor="b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315741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912040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577055" y="1714844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315741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912040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577055" y="3944618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 dirty="0"/>
              <a:t>Cliquez sur l'icône pour ajouter un graphique</a:t>
            </a:r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3CA40D-977B-314B-BA7C-54F54BA62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739517" y="2421033"/>
            <a:ext cx="9757158" cy="2015936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6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1" t="39079" r="33819" b="44274"/>
          <a:stretch/>
        </p:blipFill>
        <p:spPr>
          <a:xfrm>
            <a:off x="9516380" y="6099868"/>
            <a:ext cx="1296145" cy="756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80" t="39933" r="33179" b="43398"/>
          <a:stretch/>
        </p:blipFill>
        <p:spPr>
          <a:xfrm>
            <a:off x="1739517" y="-20812"/>
            <a:ext cx="1296144" cy="756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94D76-7FEC-4647-AC3A-26E514D79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1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292151"/>
            <a:ext cx="7164871" cy="2273699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46D7B1-468D-9340-9D4E-57B168F00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456842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A102-A05B-7C44-B5C8-205BF870E77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98" b="2441"/>
          <a:stretch/>
        </p:blipFill>
        <p:spPr>
          <a:xfrm>
            <a:off x="0" y="0"/>
            <a:ext cx="3262645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4280D-A6D3-49B3-A978-A0786235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lat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4B825-8120-4DCA-B4E4-E649F14DD68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CB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5F5986-E9AF-4824-8876-AFCB3EAD8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069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1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92000" cy="6858000"/>
          </a:xfrm>
          <a:prstGeom prst="rect">
            <a:avLst/>
          </a:prstGeom>
          <a:solidFill>
            <a:srgbClr val="D7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780075" y="2671752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268760"/>
            <a:ext cx="4769708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6364B-098B-4CB7-AAFE-C78905A79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C80334-C295-4CBD-9AC6-D655E8055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320" y="-11535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0" y="-27384"/>
            <a:ext cx="4079776" cy="6885384"/>
            <a:chOff x="2523034" y="-45206"/>
            <a:chExt cx="4079776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4907868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518"/>
            <a:stretch/>
          </p:blipFill>
          <p:spPr>
            <a:xfrm>
              <a:off x="2523034" y="-45206"/>
              <a:ext cx="3260254" cy="6885384"/>
            </a:xfrm>
            <a:prstGeom prst="rect">
              <a:avLst/>
            </a:prstGeom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860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85" r:id="rId4"/>
    <p:sldLayoutId id="2147483659" r:id="rId5"/>
    <p:sldLayoutId id="2147483686" r:id="rId6"/>
    <p:sldLayoutId id="2147483661" r:id="rId7"/>
    <p:sldLayoutId id="2147483687" r:id="rId8"/>
    <p:sldLayoutId id="2147483663" r:id="rId9"/>
    <p:sldLayoutId id="2147483688" r:id="rId10"/>
    <p:sldLayoutId id="2147483665" r:id="rId11"/>
    <p:sldLayoutId id="2147483689" r:id="rId12"/>
    <p:sldLayoutId id="2147483691" r:id="rId13"/>
    <p:sldLayoutId id="2147483690" r:id="rId14"/>
    <p:sldLayoutId id="2147483694" r:id="rId15"/>
    <p:sldLayoutId id="2147483693" r:id="rId16"/>
    <p:sldLayoutId id="2147483697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658" r:id="rId31"/>
    <p:sldLayoutId id="2147483660" r:id="rId32"/>
    <p:sldLayoutId id="2147483662" r:id="rId33"/>
    <p:sldLayoutId id="2147483664" r:id="rId34"/>
    <p:sldLayoutId id="2147483666" r:id="rId35"/>
    <p:sldLayoutId id="2147483692" r:id="rId36"/>
    <p:sldLayoutId id="2147483695" r:id="rId37"/>
    <p:sldLayoutId id="2147483698" r:id="rId38"/>
    <p:sldLayoutId id="2147483680" r:id="rId39"/>
    <p:sldLayoutId id="2147483655" r:id="rId40"/>
    <p:sldLayoutId id="2147483674" r:id="rId41"/>
    <p:sldLayoutId id="2147483678" r:id="rId42"/>
    <p:sldLayoutId id="2147483681" r:id="rId43"/>
    <p:sldLayoutId id="2147483668" r:id="rId44"/>
    <p:sldLayoutId id="2147483669" r:id="rId45"/>
    <p:sldLayoutId id="2147483671" r:id="rId46"/>
    <p:sldLayoutId id="2147483650" r:id="rId47"/>
    <p:sldLayoutId id="2147483652" r:id="rId48"/>
    <p:sldLayoutId id="2147483672" r:id="rId49"/>
    <p:sldLayoutId id="2147483673" r:id="rId50"/>
    <p:sldLayoutId id="2147483682" r:id="rId51"/>
    <p:sldLayoutId id="2147483653" r:id="rId52"/>
    <p:sldLayoutId id="2147483654" r:id="rId53"/>
    <p:sldLayoutId id="2147483670" r:id="rId54"/>
    <p:sldLayoutId id="2147483675" r:id="rId55"/>
    <p:sldLayoutId id="2147483676" r:id="rId56"/>
    <p:sldLayoutId id="2147483679" r:id="rId57"/>
    <p:sldLayoutId id="2147483677" r:id="rId58"/>
    <p:sldLayoutId id="2147483656" r:id="rId59"/>
    <p:sldLayoutId id="2147483683" r:id="rId60"/>
    <p:sldLayoutId id="2147483684" r:id="rId61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hyperlink" Target="https://github.com/YupanaInc/Cegid-Hackathon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556792"/>
            <a:ext cx="9266173" cy="2222596"/>
          </a:xfrm>
        </p:spPr>
        <p:txBody>
          <a:bodyPr/>
          <a:lstStyle/>
          <a:p>
            <a:r>
              <a:rPr lang="fr-FR" dirty="0" err="1"/>
              <a:t>SweepDoc</a:t>
            </a:r>
            <a:br>
              <a:rPr lang="fr-FR" dirty="0"/>
            </a:br>
            <a:r>
              <a:rPr lang="fr-FR" sz="5400" dirty="0"/>
              <a:t>Cegid </a:t>
            </a:r>
            <a:r>
              <a:rPr lang="fr-FR" sz="5400" dirty="0" err="1"/>
              <a:t>Hackathon</a:t>
            </a:r>
            <a:r>
              <a:rPr lang="fr-FR" sz="5400" dirty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077072"/>
            <a:ext cx="8906207" cy="1537024"/>
          </a:xfrm>
        </p:spPr>
        <p:txBody>
          <a:bodyPr/>
          <a:lstStyle/>
          <a:p>
            <a:r>
              <a:rPr lang="fr-FR" dirty="0"/>
              <a:t>Laissez </a:t>
            </a:r>
            <a:r>
              <a:rPr lang="fr-FR" dirty="0" err="1"/>
              <a:t>SweepDoc</a:t>
            </a:r>
            <a:r>
              <a:rPr lang="fr-FR" dirty="0"/>
              <a:t> organiser votre comptabilité</a:t>
            </a:r>
          </a:p>
          <a:p>
            <a:r>
              <a:rPr lang="fr-FR" dirty="0"/>
              <a:t>pour seulement 0,75€/mois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Offre de lancement : pour 100 doc traités, 50 offerts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| 03/07/2019  | Loïc Portales</a:t>
            </a:r>
          </a:p>
        </p:txBody>
      </p:sp>
    </p:spTree>
    <p:extLst>
      <p:ext uri="{BB962C8B-B14F-4D97-AF65-F5344CB8AC3E}">
        <p14:creationId xmlns:p14="http://schemas.microsoft.com/office/powerpoint/2010/main" val="34549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E019-0F94-874D-AECA-D2DDC2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80230"/>
            <a:ext cx="10801350" cy="307777"/>
          </a:xfrm>
        </p:spPr>
        <p:txBody>
          <a:bodyPr/>
          <a:lstStyle/>
          <a:p>
            <a:r>
              <a:rPr lang="en-US" dirty="0" err="1"/>
              <a:t>SweepDoc</a:t>
            </a:r>
            <a:r>
              <a:rPr lang="en-US" dirty="0"/>
              <a:t> -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E8751-6F43-1849-9D59-A90FC8F71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34D0-AA28-BD49-BA83-A956BF58F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F61BEA-617A-2B44-A5B8-BF4D1353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73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1846659"/>
          </a:xfrm>
        </p:spPr>
        <p:txBody>
          <a:bodyPr/>
          <a:lstStyle/>
          <a:p>
            <a:r>
              <a:rPr lang="fr-FR" dirty="0"/>
              <a:t>Limites du POC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29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Limites du POC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1905213"/>
            <a:ext cx="10801350" cy="203132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Architecture : web-</a:t>
            </a:r>
            <a:r>
              <a:rPr lang="fr-FR" sz="2200" dirty="0" err="1"/>
              <a:t>hooks</a:t>
            </a:r>
            <a:r>
              <a:rPr lang="fr-FR" sz="2200" dirty="0"/>
              <a:t> / </a:t>
            </a:r>
            <a:r>
              <a:rPr lang="fr-FR" sz="2200" dirty="0" err="1"/>
              <a:t>event-driven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Connexion avec l’</a:t>
            </a:r>
            <a:r>
              <a:rPr lang="fr-FR" sz="2200" dirty="0" err="1"/>
              <a:t>éco-système</a:t>
            </a:r>
            <a:r>
              <a:rPr lang="fr-FR" sz="2200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 err="1"/>
              <a:t>Bankin</a:t>
            </a:r>
            <a:r>
              <a:rPr lang="fr-FR" sz="2200" dirty="0"/>
              <a:t> : import de la banque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PIA : classification des documents / extraction </a:t>
            </a:r>
            <a:r>
              <a:rPr lang="fr-FR" sz="2200" dirty="0" err="1"/>
              <a:t>meta-données</a:t>
            </a:r>
            <a:r>
              <a:rPr lang="fr-FR" sz="2200" dirty="0"/>
              <a:t> / génération écritures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Loop / </a:t>
            </a:r>
            <a:r>
              <a:rPr lang="fr-FR" sz="2200" dirty="0" err="1"/>
              <a:t>Quadratus</a:t>
            </a:r>
            <a:r>
              <a:rPr lang="fr-FR" sz="2200" dirty="0"/>
              <a:t> / Cegid Expert : export dans la comptabilité</a:t>
            </a:r>
          </a:p>
        </p:txBody>
      </p:sp>
    </p:spTree>
    <p:extLst>
      <p:ext uri="{BB962C8B-B14F-4D97-AF65-F5344CB8AC3E}">
        <p14:creationId xmlns:p14="http://schemas.microsoft.com/office/powerpoint/2010/main" val="34257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923330"/>
          </a:xfrm>
        </p:spPr>
        <p:txBody>
          <a:bodyPr/>
          <a:lstStyle/>
          <a:p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83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</a:t>
            </a:r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944988" y="1484784"/>
            <a:ext cx="10551688" cy="341632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GB" sz="2400" dirty="0">
                <a:hlinkClick r:id="rId2"/>
              </a:rPr>
              <a:t>https://github.com/YupanaInc/Cegid-Hackathon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Alex </a:t>
            </a:r>
            <a:r>
              <a:rPr lang="fr-FR" sz="2200" dirty="0" err="1"/>
              <a:t>Balabantsev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Nathan </a:t>
            </a:r>
            <a:r>
              <a:rPr lang="fr-FR" sz="2200" dirty="0" err="1"/>
              <a:t>Senthilnathan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Jean-Sébastien </a:t>
            </a:r>
            <a:r>
              <a:rPr lang="fr-FR" sz="2200" dirty="0" err="1"/>
              <a:t>Pélerin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Christian </a:t>
            </a:r>
            <a:r>
              <a:rPr lang="fr-FR" sz="2200" dirty="0" err="1"/>
              <a:t>Taltas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Loïc Portales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0E17A-A965-7C40-90F0-85BF949E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6" y="1363173"/>
            <a:ext cx="6477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7A9A1-D6AB-DB4F-A07D-99C478E0B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34" y="692696"/>
            <a:ext cx="4194040" cy="55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2598004"/>
            <a:ext cx="4716599" cy="1661993"/>
          </a:xfrm>
        </p:spPr>
        <p:txBody>
          <a:bodyPr/>
          <a:lstStyle/>
          <a:p>
            <a:r>
              <a:rPr lang="fr-FR" dirty="0"/>
              <a:t>Foire aux</a:t>
            </a:r>
            <a:br>
              <a:rPr lang="fr-FR" dirty="0"/>
            </a:br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92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983432" y="6500770"/>
            <a:ext cx="5040000" cy="123111"/>
          </a:xfrm>
        </p:spPr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3698705"/>
          </a:xfrm>
        </p:spPr>
        <p:txBody>
          <a:bodyPr/>
          <a:lstStyle/>
          <a:p>
            <a:r>
              <a:rPr lang="fr-FR" dirty="0"/>
              <a:t>Présentation</a:t>
            </a:r>
          </a:p>
          <a:p>
            <a:pPr lvl="1"/>
            <a:endParaRPr lang="fr-FR" dirty="0"/>
          </a:p>
          <a:p>
            <a:r>
              <a:rPr lang="fr-FR" dirty="0"/>
              <a:t>Architecture</a:t>
            </a:r>
          </a:p>
          <a:p>
            <a:pPr lvl="1"/>
            <a:endParaRPr lang="fr-FR" dirty="0"/>
          </a:p>
          <a:p>
            <a:r>
              <a:rPr lang="fr-FR" dirty="0"/>
              <a:t>Limites du POC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Making</a:t>
            </a:r>
            <a:r>
              <a:rPr lang="fr-FR" dirty="0"/>
              <a:t>-of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100154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592458" y="417761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5B7A4A4-DFC2-D04F-968E-714E9BE2C175}"/>
              </a:ext>
            </a:extLst>
          </p:cNvPr>
          <p:cNvSpPr txBox="1">
            <a:spLocks/>
          </p:cNvSpPr>
          <p:nvPr/>
        </p:nvSpPr>
        <p:spPr>
          <a:xfrm>
            <a:off x="2646407" y="5192478"/>
            <a:ext cx="463836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923330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44072" y="908720"/>
            <a:ext cx="1641767" cy="3103414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8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5C-13ED-E146-9D9A-DEBE330A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62F3-AADA-E045-8E40-419A6F30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C63E0-70CC-3240-9C3B-0CC6A8DF19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Le problème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DBE2-0823-964E-ADA0-1199161A3B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1DEB-32C5-7E4F-8C20-599974C4DA5E}"/>
              </a:ext>
            </a:extLst>
          </p:cNvPr>
          <p:cNvSpPr txBox="1"/>
          <p:nvPr/>
        </p:nvSpPr>
        <p:spPr>
          <a:xfrm>
            <a:off x="813258" y="2258231"/>
            <a:ext cx="10323302" cy="270843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just"/>
            <a:br>
              <a:rPr lang="fr-FR" sz="2200" dirty="0"/>
            </a:br>
            <a:r>
              <a:rPr lang="fr-FR" sz="2200" dirty="0"/>
              <a:t>La « </a:t>
            </a:r>
            <a:r>
              <a:rPr lang="fr-FR" sz="2200" b="1" i="1" dirty="0"/>
              <a:t>boite à chaussure »</a:t>
            </a:r>
            <a:r>
              <a:rPr lang="fr-FR" sz="2200" dirty="0"/>
              <a:t> historique des dirigeants de TPE a progressivement migré dans leurs boîtes mail.</a:t>
            </a:r>
          </a:p>
          <a:p>
            <a:pPr algn="just"/>
            <a:r>
              <a:rPr lang="fr-FR" sz="2200" dirty="0"/>
              <a:t>La digitalisation systématique des échanges entre les clients et les fournisseurs en est la conséquence.</a:t>
            </a:r>
          </a:p>
          <a:p>
            <a:br>
              <a:rPr lang="fr-FR" sz="2200" dirty="0"/>
            </a:br>
            <a:r>
              <a:rPr lang="fr-FR" sz="2200" dirty="0"/>
              <a:t>Malgré tout, les entrepreneurs ne prennent pas le temps de communiquer régulièrement à leur expert-comptable les documents qu'ils reçoivent dans leurs boîtes mail.</a:t>
            </a:r>
          </a:p>
        </p:txBody>
      </p:sp>
    </p:spTree>
    <p:extLst>
      <p:ext uri="{BB962C8B-B14F-4D97-AF65-F5344CB8AC3E}">
        <p14:creationId xmlns:p14="http://schemas.microsoft.com/office/powerpoint/2010/main" val="4007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4B52-B1EF-8144-94CF-670DE260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8895"/>
            <a:ext cx="11953478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2054-445B-444E-8473-F768F8A8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A3B1-0DA5-0C4F-A8FE-BDAEC69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499883"/>
            <a:ext cx="6408787" cy="3764685"/>
          </a:xfrm>
        </p:spPr>
        <p:txBody>
          <a:bodyPr/>
          <a:lstStyle/>
          <a:p>
            <a:r>
              <a:rPr lang="fr-FR" dirty="0"/>
              <a:t>La solution : </a:t>
            </a:r>
            <a:r>
              <a:rPr lang="fr-FR" dirty="0" err="1"/>
              <a:t>SweepDoc</a:t>
            </a:r>
            <a:br>
              <a:rPr lang="fr-FR" dirty="0"/>
            </a:br>
            <a:br>
              <a:rPr lang="fr-FR" dirty="0"/>
            </a:br>
            <a:r>
              <a:rPr lang="fr-FR" b="0" dirty="0"/>
              <a:t>Le robot qui catégorise vos emails et traite vos pièces automatiquement pour les envoyer dans votre dossier comptable.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AC8B-CDB8-874A-A4DA-5BBBD7479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A892F-E5F5-8842-AD4B-14485EA8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1233183"/>
            <a:ext cx="1130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C2561-7C02-E94B-8B41-A76EBB65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50" y="2204864"/>
            <a:ext cx="4580614" cy="32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92F-53B7-4043-A5DA-550CB17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63B95-E87D-BC43-83B7-766342F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875F-A1CB-424E-BB8C-8D19343AF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029" y="761294"/>
            <a:ext cx="4644516" cy="514564"/>
          </a:xfrm>
        </p:spPr>
        <p:txBody>
          <a:bodyPr/>
          <a:lstStyle/>
          <a:p>
            <a:r>
              <a:rPr lang="fr-FR" dirty="0"/>
              <a:t>Comment ça fonctionne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798A-D75C-8A40-ACB3-FD4CE3ACF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374F-4BCD-F546-9BC7-47B035B5548A}"/>
              </a:ext>
            </a:extLst>
          </p:cNvPr>
          <p:cNvSpPr txBox="1"/>
          <p:nvPr/>
        </p:nvSpPr>
        <p:spPr>
          <a:xfrm>
            <a:off x="6384032" y="1556792"/>
            <a:ext cx="5807968" cy="418576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Le chef d'entreprise autorise </a:t>
            </a:r>
            <a:r>
              <a:rPr lang="fr-FR" sz="1600" dirty="0" err="1"/>
              <a:t>SweepDoc</a:t>
            </a:r>
            <a:r>
              <a:rPr lang="fr-FR" sz="1600" dirty="0"/>
              <a:t> à accéder à sa boîte mail pour que ses emails soient catégorisé par nature.</a:t>
            </a:r>
          </a:p>
          <a:p>
            <a:endParaRPr lang="fr-FR" sz="1600" dirty="0"/>
          </a:p>
          <a:p>
            <a:r>
              <a:rPr lang="fr-FR" sz="1600" dirty="0"/>
              <a:t>Périodiquement : il recevra un email récapitulatif des pièces par catégorie à mettre à disposition de son expert-comptable.</a:t>
            </a:r>
          </a:p>
          <a:p>
            <a:endParaRPr lang="fr-FR" sz="1600" dirty="0"/>
          </a:p>
          <a:p>
            <a:r>
              <a:rPr lang="fr-FR" sz="1600" dirty="0"/>
              <a:t>Un simple clic lui permettra de le faire.</a:t>
            </a:r>
          </a:p>
          <a:p>
            <a:br>
              <a:rPr lang="fr-FR" sz="1600" dirty="0"/>
            </a:br>
            <a:r>
              <a:rPr lang="fr-FR" sz="1600" dirty="0"/>
              <a:t>Dès qu'un email arrive ou part de la boite de l'utilisateur il est pris en charge par le service </a:t>
            </a:r>
            <a:r>
              <a:rPr lang="fr-FR" sz="1600" dirty="0" err="1"/>
              <a:t>SweepDoc</a:t>
            </a:r>
            <a:r>
              <a:rPr lang="fr-FR" sz="1600" dirty="0"/>
              <a:t> qui le catégorise en fonction de l'émetteur, du sujet, du corps et de ses attachements.</a:t>
            </a:r>
          </a:p>
          <a:p>
            <a:br>
              <a:rPr lang="fr-FR" sz="1600" dirty="0"/>
            </a:br>
            <a:r>
              <a:rPr lang="fr-FR" sz="1600" dirty="0"/>
              <a:t>Si l'email est significatif, un flag lui est affecté par catégorie : achat, vente, contrat, échéancier, feuille de maladie ...</a:t>
            </a:r>
          </a:p>
          <a:p>
            <a:br>
              <a:rPr lang="fr-FR" sz="1600" dirty="0"/>
            </a:br>
            <a:r>
              <a:rPr lang="fr-FR" sz="1600" dirty="0"/>
              <a:t>Une chaine de traitement spécifique est utilisée pour chaque nature de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A1199-7AAA-B94B-9CF4-2855C0E6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4" y="1675886"/>
            <a:ext cx="5832555" cy="3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CA291-1D0D-AE40-B5D0-1AB58273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9C80A-3734-5347-B87C-2433252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FF22-A38E-FC4A-91C4-B810E9B61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836712"/>
            <a:ext cx="5400675" cy="514564"/>
          </a:xfrm>
        </p:spPr>
        <p:txBody>
          <a:bodyPr/>
          <a:lstStyle/>
          <a:p>
            <a:r>
              <a:rPr lang="fr-FR" dirty="0"/>
              <a:t>Traitement des achats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F8B4-786E-D34E-A8C9-EF357657A2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13E4-E9C3-F54E-8DC9-F3785CE8EA8B}"/>
              </a:ext>
            </a:extLst>
          </p:cNvPr>
          <p:cNvSpPr txBox="1"/>
          <p:nvPr/>
        </p:nvSpPr>
        <p:spPr>
          <a:xfrm>
            <a:off x="695326" y="1590283"/>
            <a:ext cx="5040000" cy="295465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Pour les achats, </a:t>
            </a:r>
            <a:r>
              <a:rPr lang="fr-FR" sz="1600" dirty="0" err="1"/>
              <a:t>SweepDoc</a:t>
            </a:r>
            <a:r>
              <a:rPr lang="fr-FR" sz="1600" dirty="0"/>
              <a:t> est branché sur le service Cegid Bank qui collecte les transactions bancaires (ex </a:t>
            </a:r>
            <a:r>
              <a:rPr lang="fr-FR" sz="1600" dirty="0" err="1"/>
              <a:t>Bankin</a:t>
            </a:r>
            <a:r>
              <a:rPr lang="fr-FR" sz="1600" dirty="0"/>
              <a:t>).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A chaque réception d'une transaction bancaire le service de « </a:t>
            </a:r>
            <a:r>
              <a:rPr lang="fr-FR" sz="1600" dirty="0" err="1"/>
              <a:t>matching</a:t>
            </a:r>
            <a:r>
              <a:rPr lang="fr-FR" sz="1600" dirty="0"/>
              <a:t> » de </a:t>
            </a:r>
            <a:r>
              <a:rPr lang="fr-FR" sz="1600" dirty="0" err="1"/>
              <a:t>SweepDoc</a:t>
            </a:r>
            <a:r>
              <a:rPr lang="fr-FR" sz="1600" dirty="0"/>
              <a:t> se déclenche et recherche un email correspondant.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Suite au « </a:t>
            </a:r>
            <a:r>
              <a:rPr lang="fr-FR" sz="1600" dirty="0" err="1"/>
              <a:t>matching</a:t>
            </a:r>
            <a:r>
              <a:rPr lang="fr-FR" sz="1600" dirty="0"/>
              <a:t> », la catégorie « Passé en banque » est affectée à l'email.</a:t>
            </a:r>
          </a:p>
          <a:p>
            <a:br>
              <a:rPr lang="fr-FR" sz="1600" dirty="0"/>
            </a:br>
            <a:r>
              <a:rPr lang="fr-FR" sz="1600" dirty="0"/>
              <a:t>A la fin de la période, un email récapitulatif des transactions est envoyé à l'utilisateur.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834B4-763D-0043-8BF4-4711C7C3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3" y="1547930"/>
            <a:ext cx="6136768" cy="2698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EE09D4-8842-394A-8253-D986634C5059}"/>
              </a:ext>
            </a:extLst>
          </p:cNvPr>
          <p:cNvSpPr txBox="1"/>
          <p:nvPr/>
        </p:nvSpPr>
        <p:spPr>
          <a:xfrm>
            <a:off x="671780" y="4763481"/>
            <a:ext cx="10587633" cy="196977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600" dirty="0"/>
              <a:t>Les pièces à traiter sont présentées pour validation dans une « </a:t>
            </a:r>
            <a:r>
              <a:rPr lang="fr-FR" sz="1600" dirty="0" err="1"/>
              <a:t>AdaptiveCard</a:t>
            </a:r>
            <a:r>
              <a:rPr lang="fr-FR" sz="1600" dirty="0"/>
              <a:t> » incluse au sein de l'email de récapitulatif.</a:t>
            </a:r>
          </a:p>
          <a:p>
            <a:br>
              <a:rPr lang="fr-FR" sz="1600" dirty="0"/>
            </a:br>
            <a:r>
              <a:rPr lang="fr-FR" sz="1600" dirty="0"/>
              <a:t>A la validation de l’email le service adresse les pièces au service PIA qui génère les écritures dans la comptabilité du dossier.</a:t>
            </a:r>
          </a:p>
          <a:p>
            <a:endParaRPr lang="fr-FR" sz="1600" dirty="0"/>
          </a:p>
          <a:p>
            <a:r>
              <a:rPr lang="fr-FR" sz="1600" dirty="0"/>
              <a:t>L'email est catégorisé en retour par le service comme « Comptabilisé » et contient alors les tags : « Achat » et « Comptabilisé »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5921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2F49-A5C0-4E46-9652-2D266B0B9A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Avantages d’une solution modulaire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2276872"/>
            <a:ext cx="10801350" cy="33239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dirty="0" err="1"/>
              <a:t>SweepDoc</a:t>
            </a:r>
            <a:r>
              <a:rPr lang="fr-FR" dirty="0"/>
              <a:t> dépend uniquement des catégories qui sont affectées aux emails.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Ainsi l'utilisateur peut à tout moment ajouter ou supprimer une catégorie sur un email pour l'inclure ou l'exclure du processus de traitement.</a:t>
            </a:r>
          </a:p>
          <a:p>
            <a:br>
              <a:rPr lang="fr-FR" dirty="0"/>
            </a:br>
            <a:r>
              <a:rPr lang="fr-FR" dirty="0"/>
              <a:t>L'architecture de </a:t>
            </a:r>
            <a:r>
              <a:rPr lang="fr-FR" dirty="0" err="1"/>
              <a:t>SweepDoc</a:t>
            </a:r>
            <a:r>
              <a:rPr lang="fr-FR" dirty="0"/>
              <a:t> est totalement modulaire et « </a:t>
            </a:r>
            <a:r>
              <a:rPr lang="fr-FR" dirty="0" err="1"/>
              <a:t>scalable</a:t>
            </a:r>
            <a:r>
              <a:rPr lang="fr-FR" dirty="0"/>
              <a:t> », elle s'appuie uniquement sur des micro-services.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 chaque catégorie correspond un micro-service particulier.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Ceci permet de déployer des catégories au fil de l'eau ayant chacune un service spécifique associé pour effectuer les traitements.</a:t>
            </a:r>
          </a:p>
        </p:txBody>
      </p:sp>
    </p:spTree>
    <p:extLst>
      <p:ext uri="{BB962C8B-B14F-4D97-AF65-F5344CB8AC3E}">
        <p14:creationId xmlns:p14="http://schemas.microsoft.com/office/powerpoint/2010/main" val="8540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92333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1018" y="908720"/>
            <a:ext cx="150258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922219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gid presentation FR" id="{1AA841B6-CDBF-ED4C-8262-4E7299918641}" vid="{89C72BBC-5DF0-A649-B96B-BD36EC7538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</TotalTime>
  <Words>307</Words>
  <Application>Microsoft Macintosh PowerPoint</Application>
  <PresentationFormat>Widescreen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Symbol</vt:lpstr>
      <vt:lpstr>Cegid_TemplateFR_V2_010818</vt:lpstr>
      <vt:lpstr>SweepDoc Cegid Hackathon 2019</vt:lpstr>
      <vt:lpstr>PowerPoint Presentation</vt:lpstr>
      <vt:lpstr>Présentation</vt:lpstr>
      <vt:lpstr>Présentation</vt:lpstr>
      <vt:lpstr>SweepDoc – Présentation</vt:lpstr>
      <vt:lpstr>SweepDoc – Présentation</vt:lpstr>
      <vt:lpstr>SweepDoc – Présentation</vt:lpstr>
      <vt:lpstr>SweepDoc – Présentation</vt:lpstr>
      <vt:lpstr>Architecture</vt:lpstr>
      <vt:lpstr>SweepDoc - Architecture</vt:lpstr>
      <vt:lpstr>Limites du POC</vt:lpstr>
      <vt:lpstr>SweepDoc – Limites du POC</vt:lpstr>
      <vt:lpstr>Making of</vt:lpstr>
      <vt:lpstr>SweepDoc – Making of</vt:lpstr>
      <vt:lpstr>Foire aux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Romane GARCIA</dc:creator>
  <cp:lastModifiedBy>Loic Portales</cp:lastModifiedBy>
  <cp:revision>96</cp:revision>
  <dcterms:created xsi:type="dcterms:W3CDTF">2018-08-01T12:20:09Z</dcterms:created>
  <dcterms:modified xsi:type="dcterms:W3CDTF">2019-07-03T09:45:27Z</dcterms:modified>
</cp:coreProperties>
</file>